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60" d="100"/>
          <a:sy n="60" d="100"/>
        </p:scale>
        <p:origin x="96" y="13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AEE123E-A728-4F17-B9A1-7AF66188EB6C}" type="datetimeFigureOut">
              <a:rPr lang="en-US" smtClean="0"/>
              <a:t>11/25/2014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EC8A33-329E-44DD-87FA-614A764BB5DB}" type="slidenum">
              <a:rPr lang="en-US" smtClean="0"/>
              <a:t>‹#›</a:t>
            </a:fld>
            <a:endParaRPr lang="en-US"/>
          </a:p>
        </p:txBody>
      </p:sp>
    </p:spTree>
    <p:extLst>
      <p:ext uri="{BB962C8B-B14F-4D97-AF65-F5344CB8AC3E}">
        <p14:creationId xmlns:p14="http://schemas.microsoft.com/office/powerpoint/2010/main" val="2678428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EE123E-A728-4F17-B9A1-7AF66188EB6C}" type="datetimeFigureOut">
              <a:rPr lang="en-US" smtClean="0"/>
              <a:t>11/25/2014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EC8A33-329E-44DD-87FA-614A764BB5DB}" type="slidenum">
              <a:rPr lang="en-US" smtClean="0"/>
              <a:t>‹#›</a:t>
            </a:fld>
            <a:endParaRPr lang="en-US"/>
          </a:p>
        </p:txBody>
      </p:sp>
    </p:spTree>
    <p:extLst>
      <p:ext uri="{BB962C8B-B14F-4D97-AF65-F5344CB8AC3E}">
        <p14:creationId xmlns:p14="http://schemas.microsoft.com/office/powerpoint/2010/main" val="1366409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EE123E-A728-4F17-B9A1-7AF66188EB6C}" type="datetimeFigureOut">
              <a:rPr lang="en-US" smtClean="0"/>
              <a:t>11/25/2014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EC8A33-329E-44DD-87FA-614A764BB5DB}" type="slidenum">
              <a:rPr lang="en-US" smtClean="0"/>
              <a:t>‹#›</a:t>
            </a:fld>
            <a:endParaRPr lang="en-US"/>
          </a:p>
        </p:txBody>
      </p:sp>
    </p:spTree>
    <p:extLst>
      <p:ext uri="{BB962C8B-B14F-4D97-AF65-F5344CB8AC3E}">
        <p14:creationId xmlns:p14="http://schemas.microsoft.com/office/powerpoint/2010/main" val="2827431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EE123E-A728-4F17-B9A1-7AF66188EB6C}" type="datetimeFigureOut">
              <a:rPr lang="en-US" smtClean="0"/>
              <a:t>11/25/2014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EC8A33-329E-44DD-87FA-614A764BB5DB}" type="slidenum">
              <a:rPr lang="en-US" smtClean="0"/>
              <a:t>‹#›</a:t>
            </a:fld>
            <a:endParaRPr lang="en-US"/>
          </a:p>
        </p:txBody>
      </p:sp>
    </p:spTree>
    <p:extLst>
      <p:ext uri="{BB962C8B-B14F-4D97-AF65-F5344CB8AC3E}">
        <p14:creationId xmlns:p14="http://schemas.microsoft.com/office/powerpoint/2010/main" val="997108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EE123E-A728-4F17-B9A1-7AF66188EB6C}" type="datetimeFigureOut">
              <a:rPr lang="en-US" smtClean="0"/>
              <a:t>11/25/2014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EC8A33-329E-44DD-87FA-614A764BB5DB}" type="slidenum">
              <a:rPr lang="en-US" smtClean="0"/>
              <a:t>‹#›</a:t>
            </a:fld>
            <a:endParaRPr lang="en-US"/>
          </a:p>
        </p:txBody>
      </p:sp>
    </p:spTree>
    <p:extLst>
      <p:ext uri="{BB962C8B-B14F-4D97-AF65-F5344CB8AC3E}">
        <p14:creationId xmlns:p14="http://schemas.microsoft.com/office/powerpoint/2010/main" val="785146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AEE123E-A728-4F17-B9A1-7AF66188EB6C}" type="datetimeFigureOut">
              <a:rPr lang="en-US" smtClean="0"/>
              <a:t>11/25/2014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EC8A33-329E-44DD-87FA-614A764BB5DB}" type="slidenum">
              <a:rPr lang="en-US" smtClean="0"/>
              <a:t>‹#›</a:t>
            </a:fld>
            <a:endParaRPr lang="en-US"/>
          </a:p>
        </p:txBody>
      </p:sp>
    </p:spTree>
    <p:extLst>
      <p:ext uri="{BB962C8B-B14F-4D97-AF65-F5344CB8AC3E}">
        <p14:creationId xmlns:p14="http://schemas.microsoft.com/office/powerpoint/2010/main" val="94438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AEE123E-A728-4F17-B9A1-7AF66188EB6C}" type="datetimeFigureOut">
              <a:rPr lang="en-US" smtClean="0"/>
              <a:t>11/25/2014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EC8A33-329E-44DD-87FA-614A764BB5DB}" type="slidenum">
              <a:rPr lang="en-US" smtClean="0"/>
              <a:t>‹#›</a:t>
            </a:fld>
            <a:endParaRPr lang="en-US"/>
          </a:p>
        </p:txBody>
      </p:sp>
    </p:spTree>
    <p:extLst>
      <p:ext uri="{BB962C8B-B14F-4D97-AF65-F5344CB8AC3E}">
        <p14:creationId xmlns:p14="http://schemas.microsoft.com/office/powerpoint/2010/main" val="993697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EE123E-A728-4F17-B9A1-7AF66188EB6C}" type="datetimeFigureOut">
              <a:rPr lang="en-US" smtClean="0"/>
              <a:t>11/25/2014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EC8A33-329E-44DD-87FA-614A764BB5DB}" type="slidenum">
              <a:rPr lang="en-US" smtClean="0"/>
              <a:t>‹#›</a:t>
            </a:fld>
            <a:endParaRPr lang="en-US"/>
          </a:p>
        </p:txBody>
      </p:sp>
    </p:spTree>
    <p:extLst>
      <p:ext uri="{BB962C8B-B14F-4D97-AF65-F5344CB8AC3E}">
        <p14:creationId xmlns:p14="http://schemas.microsoft.com/office/powerpoint/2010/main" val="40462639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EE123E-A728-4F17-B9A1-7AF66188EB6C}" type="datetimeFigureOut">
              <a:rPr lang="en-US" smtClean="0"/>
              <a:t>11/25/2014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EC8A33-329E-44DD-87FA-614A764BB5DB}" type="slidenum">
              <a:rPr lang="en-US" smtClean="0"/>
              <a:t>‹#›</a:t>
            </a:fld>
            <a:endParaRPr lang="en-US"/>
          </a:p>
        </p:txBody>
      </p:sp>
    </p:spTree>
    <p:extLst>
      <p:ext uri="{BB962C8B-B14F-4D97-AF65-F5344CB8AC3E}">
        <p14:creationId xmlns:p14="http://schemas.microsoft.com/office/powerpoint/2010/main" val="2773424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EE123E-A728-4F17-B9A1-7AF66188EB6C}" type="datetimeFigureOut">
              <a:rPr lang="en-US" smtClean="0"/>
              <a:t>11/25/2014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EC8A33-329E-44DD-87FA-614A764BB5DB}" type="slidenum">
              <a:rPr lang="en-US" smtClean="0"/>
              <a:t>‹#›</a:t>
            </a:fld>
            <a:endParaRPr lang="en-US"/>
          </a:p>
        </p:txBody>
      </p:sp>
    </p:spTree>
    <p:extLst>
      <p:ext uri="{BB962C8B-B14F-4D97-AF65-F5344CB8AC3E}">
        <p14:creationId xmlns:p14="http://schemas.microsoft.com/office/powerpoint/2010/main" val="13124590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EE123E-A728-4F17-B9A1-7AF66188EB6C}" type="datetimeFigureOut">
              <a:rPr lang="en-US" smtClean="0"/>
              <a:t>11/25/2014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EC8A33-329E-44DD-87FA-614A764BB5DB}" type="slidenum">
              <a:rPr lang="en-US" smtClean="0"/>
              <a:t>‹#›</a:t>
            </a:fld>
            <a:endParaRPr lang="en-US"/>
          </a:p>
        </p:txBody>
      </p:sp>
    </p:spTree>
    <p:extLst>
      <p:ext uri="{BB962C8B-B14F-4D97-AF65-F5344CB8AC3E}">
        <p14:creationId xmlns:p14="http://schemas.microsoft.com/office/powerpoint/2010/main" val="829581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EE123E-A728-4F17-B9A1-7AF66188EB6C}" type="datetimeFigureOut">
              <a:rPr lang="en-US" smtClean="0"/>
              <a:t>11/25/2014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EC8A33-329E-44DD-87FA-614A764BB5DB}" type="slidenum">
              <a:rPr lang="en-US" smtClean="0"/>
              <a:t>‹#›</a:t>
            </a:fld>
            <a:endParaRPr lang="en-US"/>
          </a:p>
        </p:txBody>
      </p:sp>
    </p:spTree>
    <p:extLst>
      <p:ext uri="{BB962C8B-B14F-4D97-AF65-F5344CB8AC3E}">
        <p14:creationId xmlns:p14="http://schemas.microsoft.com/office/powerpoint/2010/main" val="24671154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2242" y="4128400"/>
            <a:ext cx="5705744" cy="27296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2" name="Title 1"/>
          <p:cNvSpPr>
            <a:spLocks noGrp="1"/>
          </p:cNvSpPr>
          <p:nvPr>
            <p:ph type="ctrTitle"/>
          </p:nvPr>
        </p:nvSpPr>
        <p:spPr/>
        <p:txBody>
          <a:bodyPr/>
          <a:lstStyle/>
          <a:p>
            <a:r>
              <a:rPr lang="en-US" dirty="0" smtClean="0"/>
              <a:t>Teaching History With Tom Sawyer</a:t>
            </a:r>
            <a:endParaRPr lang="en-US" dirty="0"/>
          </a:p>
        </p:txBody>
      </p:sp>
      <p:sp>
        <p:nvSpPr>
          <p:cNvPr id="3" name="Subtitle 2"/>
          <p:cNvSpPr>
            <a:spLocks noGrp="1"/>
          </p:cNvSpPr>
          <p:nvPr>
            <p:ph type="subTitle" idx="1"/>
          </p:nvPr>
        </p:nvSpPr>
        <p:spPr/>
        <p:txBody>
          <a:bodyPr/>
          <a:lstStyle/>
          <a:p>
            <a:r>
              <a:rPr lang="en-US" dirty="0" smtClean="0"/>
              <a:t>By Shaun Kendall</a:t>
            </a:r>
            <a:endParaRPr lang="en-US" dirty="0"/>
          </a:p>
        </p:txBody>
      </p:sp>
      <p:pic>
        <p:nvPicPr>
          <p:cNvPr id="5" name="Picture 4"/>
          <p:cNvPicPr>
            <a:picLocks noChangeAspect="1"/>
          </p:cNvPicPr>
          <p:nvPr/>
        </p:nvPicPr>
        <p:blipFill>
          <a:blip r:embed="rId3"/>
          <a:stretch>
            <a:fillRect/>
          </a:stretch>
        </p:blipFill>
        <p:spPr>
          <a:xfrm>
            <a:off x="6894873" y="217488"/>
            <a:ext cx="5038725" cy="904875"/>
          </a:xfrm>
          <a:prstGeom prst="rect">
            <a:avLst/>
          </a:prstGeom>
        </p:spPr>
      </p:pic>
    </p:spTree>
    <p:extLst>
      <p:ext uri="{BB962C8B-B14F-4D97-AF65-F5344CB8AC3E}">
        <p14:creationId xmlns:p14="http://schemas.microsoft.com/office/powerpoint/2010/main" val="2480379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832917" y="76357"/>
            <a:ext cx="3124200" cy="1466850"/>
          </a:xfrm>
          <a:prstGeom prst="rect">
            <a:avLst/>
          </a:prstGeom>
        </p:spPr>
      </p:pic>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Tom Sawyer is the story of a young boy in the South who witnesses the villain, Injun’ Joe murder Dr. Robinson. In the course of the adventure, Tom discovers romance, treasure, and foils the villain in his nefarious deeds.  This story is set before the Civil War and is controversial in its use in classrooms today even though it is regarded as a classic of American writing.</a:t>
            </a:r>
            <a:endParaRPr lang="en-US" dirty="0"/>
          </a:p>
        </p:txBody>
      </p:sp>
    </p:spTree>
    <p:extLst>
      <p:ext uri="{BB962C8B-B14F-4D97-AF65-F5344CB8AC3E}">
        <p14:creationId xmlns:p14="http://schemas.microsoft.com/office/powerpoint/2010/main" val="22401112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Learning Strategy: The Importance of Questions</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In order for children to engage in conversation about history, four things are necessary (</a:t>
            </a:r>
            <a:r>
              <a:rPr lang="en-US" dirty="0" err="1" smtClean="0"/>
              <a:t>Levstik</a:t>
            </a:r>
            <a:r>
              <a:rPr lang="en-US" dirty="0" smtClean="0"/>
              <a:t>, 25)</a:t>
            </a:r>
          </a:p>
          <a:p>
            <a:pPr lvl="1"/>
            <a:r>
              <a:rPr lang="en-US" dirty="0" smtClean="0"/>
              <a:t>Questions that are worth discussing</a:t>
            </a:r>
          </a:p>
          <a:p>
            <a:pPr lvl="1"/>
            <a:r>
              <a:rPr lang="en-US" dirty="0" smtClean="0"/>
              <a:t>Questions that do not have simple or single answers</a:t>
            </a:r>
          </a:p>
          <a:p>
            <a:pPr lvl="1"/>
            <a:r>
              <a:rPr lang="en-US" dirty="0" smtClean="0"/>
              <a:t>Sufficient and appropriate data sources</a:t>
            </a:r>
          </a:p>
          <a:p>
            <a:pPr lvl="1"/>
            <a:r>
              <a:rPr lang="en-US" dirty="0" smtClean="0"/>
              <a:t>Imaginative entry into the past</a:t>
            </a:r>
          </a:p>
          <a:p>
            <a:pPr marL="457200" lvl="1" indent="0">
              <a:buNone/>
            </a:pPr>
            <a:endParaRPr lang="en-US" dirty="0"/>
          </a:p>
          <a:p>
            <a:pPr marL="457200" lvl="1" indent="0">
              <a:buNone/>
            </a:pPr>
            <a:r>
              <a:rPr lang="en-US" dirty="0" smtClean="0"/>
              <a:t>“Ben Rogers hove in sight presently; the very boy of all boys whose ridicule he had been dreading. Ben’s gait was the hop, skip, and jump - proof enough that his heart was light and his anticipations high. He was eating an apple, and giving a long melodious whoop at intervals, followed by a deep-toned ding dong </a:t>
            </a:r>
            <a:r>
              <a:rPr lang="en-US" dirty="0" err="1" smtClean="0"/>
              <a:t>dong</a:t>
            </a:r>
            <a:r>
              <a:rPr lang="en-US" dirty="0" smtClean="0"/>
              <a:t>, ding dong </a:t>
            </a:r>
            <a:r>
              <a:rPr lang="en-US" dirty="0" err="1" smtClean="0"/>
              <a:t>dong</a:t>
            </a:r>
            <a:r>
              <a:rPr lang="en-US" dirty="0" smtClean="0"/>
              <a:t>, for he was personating a steam boat! As he drew near he slackened speed, took the middle of the street, leaned far over to starboard, and rounded-to ponderously, and with laborious pomp and circumstance, for he was personating the </a:t>
            </a:r>
            <a:r>
              <a:rPr lang="en-US" i="1" dirty="0" smtClean="0"/>
              <a:t>Big Missouri</a:t>
            </a:r>
            <a:r>
              <a:rPr lang="en-US" dirty="0" smtClean="0"/>
              <a:t>, and considered himself to be drawing nine feet of water. He was boat, and captain, and engine-bells combine, so he had to imagine himself standing on his own hurricane-deck giving the orders and executing them.”</a:t>
            </a:r>
            <a:endParaRPr lang="en-US" dirty="0"/>
          </a:p>
        </p:txBody>
      </p:sp>
    </p:spTree>
    <p:extLst>
      <p:ext uri="{BB962C8B-B14F-4D97-AF65-F5344CB8AC3E}">
        <p14:creationId xmlns:p14="http://schemas.microsoft.com/office/powerpoint/2010/main" val="4028262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to ask about the passage</a:t>
            </a:r>
            <a:endParaRPr lang="en-US" dirty="0"/>
          </a:p>
        </p:txBody>
      </p:sp>
      <p:sp>
        <p:nvSpPr>
          <p:cNvPr id="3" name="Content Placeholder 2"/>
          <p:cNvSpPr>
            <a:spLocks noGrp="1"/>
          </p:cNvSpPr>
          <p:nvPr>
            <p:ph idx="1"/>
          </p:nvPr>
        </p:nvSpPr>
        <p:spPr/>
        <p:txBody>
          <a:bodyPr/>
          <a:lstStyle/>
          <a:p>
            <a:r>
              <a:rPr lang="en-US" dirty="0" smtClean="0"/>
              <a:t>Why was he impersonating a steamboat?</a:t>
            </a:r>
          </a:p>
          <a:p>
            <a:r>
              <a:rPr lang="en-US" dirty="0" smtClean="0"/>
              <a:t>Why would steamboats be considered important along the Mississippi?</a:t>
            </a:r>
          </a:p>
          <a:p>
            <a:r>
              <a:rPr lang="en-US" dirty="0" smtClean="0"/>
              <a:t>What types of things do children today pretend to be?</a:t>
            </a:r>
          </a:p>
          <a:p>
            <a:r>
              <a:rPr lang="en-US" dirty="0" smtClean="0"/>
              <a:t>Why do they pretend to be these things?</a:t>
            </a:r>
          </a:p>
          <a:p>
            <a:r>
              <a:rPr lang="en-US" dirty="0" smtClean="0"/>
              <a:t>How do you think things that children have played at being have changed over the years? Boats, trains, planes, astronauts, charioteers?</a:t>
            </a:r>
            <a:endParaRPr lang="en-US" dirty="0"/>
          </a:p>
        </p:txBody>
      </p:sp>
    </p:spTree>
    <p:extLst>
      <p:ext uri="{BB962C8B-B14F-4D97-AF65-F5344CB8AC3E}">
        <p14:creationId xmlns:p14="http://schemas.microsoft.com/office/powerpoint/2010/main" val="4290888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Strategy: Collecting and Interpreting Information</a:t>
            </a:r>
            <a:endParaRPr lang="en-US" dirty="0"/>
          </a:p>
        </p:txBody>
      </p:sp>
      <p:sp>
        <p:nvSpPr>
          <p:cNvPr id="3" name="Content Placeholder 2"/>
          <p:cNvSpPr>
            <a:spLocks noGrp="1"/>
          </p:cNvSpPr>
          <p:nvPr>
            <p:ph idx="1"/>
          </p:nvPr>
        </p:nvSpPr>
        <p:spPr/>
        <p:txBody>
          <a:bodyPr/>
          <a:lstStyle/>
          <a:p>
            <a:r>
              <a:rPr lang="en-US" i="1" dirty="0" smtClean="0"/>
              <a:t>Tom Sawyer </a:t>
            </a:r>
            <a:r>
              <a:rPr lang="en-US" dirty="0" smtClean="0"/>
              <a:t>presents an opportunity to have students use graphic organizers to gather information about a myriad of topics from the pre-Civil War times of a personal nature. Topics could be labeled as Clothes, Technology, Work, Leisure, Religion, or many others.</a:t>
            </a:r>
          </a:p>
          <a:p>
            <a:endParaRPr lang="en-US" i="1" dirty="0"/>
          </a:p>
          <a:p>
            <a:pPr marL="0" indent="0">
              <a:buNone/>
            </a:pPr>
            <a:r>
              <a:rPr lang="en-US" i="1" dirty="0" smtClean="0"/>
              <a:t>“</a:t>
            </a:r>
            <a:r>
              <a:rPr lang="en-US" dirty="0" smtClean="0"/>
              <a:t>As he was passing by the house where Jeff Thatcher lived, he saw a new girl in the garden – a lovely little </a:t>
            </a:r>
            <a:r>
              <a:rPr lang="en-US" dirty="0" err="1" smtClean="0"/>
              <a:t>boue</a:t>
            </a:r>
            <a:r>
              <a:rPr lang="en-US" dirty="0" smtClean="0"/>
              <a:t>-eyed creature with yellow hair plaited into two long tail, white summer frock, and embroidered </a:t>
            </a:r>
            <a:r>
              <a:rPr lang="en-US" dirty="0" err="1" smtClean="0"/>
              <a:t>pantalettes</a:t>
            </a:r>
            <a:r>
              <a:rPr lang="en-US" dirty="0" smtClean="0"/>
              <a:t>. The fresh-crowned hero fell without firing a shot.”</a:t>
            </a:r>
            <a:endParaRPr lang="en-US" i="1" dirty="0"/>
          </a:p>
        </p:txBody>
      </p:sp>
    </p:spTree>
    <p:extLst>
      <p:ext uri="{BB962C8B-B14F-4D97-AF65-F5344CB8AC3E}">
        <p14:creationId xmlns:p14="http://schemas.microsoft.com/office/powerpoint/2010/main" val="1345394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Strategy: Controversy and Inquiry</a:t>
            </a:r>
            <a:endParaRPr lang="en-US" dirty="0"/>
          </a:p>
        </p:txBody>
      </p:sp>
      <p:sp>
        <p:nvSpPr>
          <p:cNvPr id="3" name="Content Placeholder 2"/>
          <p:cNvSpPr>
            <a:spLocks noGrp="1"/>
          </p:cNvSpPr>
          <p:nvPr>
            <p:ph idx="1"/>
          </p:nvPr>
        </p:nvSpPr>
        <p:spPr/>
        <p:txBody>
          <a:bodyPr>
            <a:normAutofit fontScale="92500" lnSpcReduction="20000"/>
          </a:bodyPr>
          <a:lstStyle/>
          <a:p>
            <a:r>
              <a:rPr lang="en-US" i="1" dirty="0" smtClean="0"/>
              <a:t>Tom Sawyer</a:t>
            </a:r>
            <a:r>
              <a:rPr lang="en-US" dirty="0" smtClean="0"/>
              <a:t> is a book that I would approach with caution as its use of language is likely to offend without proper preparation. Its casual use of the N-word and the description of the villain as an Injun’ to denote his inherent badness and propensity for violence are areas which expose students and readers to the casual racism of the pre-Civil War era. Prior to using this book, I would confer with school leaders and possibly parents as well. </a:t>
            </a:r>
          </a:p>
          <a:p>
            <a:r>
              <a:rPr lang="en-US" dirty="0"/>
              <a:t> </a:t>
            </a:r>
            <a:r>
              <a:rPr lang="en-US" dirty="0" smtClean="0"/>
              <a:t>The book can be used to show how racism was prevalent and present over many common place activities in this time frame.</a:t>
            </a:r>
          </a:p>
          <a:p>
            <a:r>
              <a:rPr lang="en-US" dirty="0" smtClean="0"/>
              <a:t>“Bringing water form the town pump has always been hateful work in Tom’s eyes before, but now it did not strike him so. He remembered that there was company at the pump, White, mulatto, and Negro boys and girls were always there waiting their turns, resting, trading playthings, quarreling, fighting, skylarking.”</a:t>
            </a:r>
            <a:endParaRPr lang="en-US" dirty="0"/>
          </a:p>
        </p:txBody>
      </p:sp>
    </p:spTree>
    <p:extLst>
      <p:ext uri="{BB962C8B-B14F-4D97-AF65-F5344CB8AC3E}">
        <p14:creationId xmlns:p14="http://schemas.microsoft.com/office/powerpoint/2010/main" val="3821410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Criteria</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Does the book tell a good story? </a:t>
            </a:r>
            <a:r>
              <a:rPr lang="en-US" i="1" dirty="0"/>
              <a:t>Tom Sawyer </a:t>
            </a:r>
            <a:r>
              <a:rPr lang="en-US" dirty="0"/>
              <a:t>is an American classic that tells a tale of growing up as a young boy in the American South during the age of slavery. While primarily a tale of adventure of the main character and his friend, Huck Finn, it does provide a historically accurate picture of life in the South, at least for a certain class of people.</a:t>
            </a:r>
          </a:p>
          <a:p>
            <a:r>
              <a:rPr lang="en-US" b="1" dirty="0"/>
              <a:t>Is the language authentic to the times</a:t>
            </a:r>
            <a:r>
              <a:rPr lang="en-US" b="1" dirty="0" smtClean="0"/>
              <a:t>?</a:t>
            </a:r>
            <a:r>
              <a:rPr lang="en-US" dirty="0"/>
              <a:t> Yes, the language is very authentic. Even the use of words that today are seen as pejoratives, the everyday usage of these words in the book illustrate the idea that racism and being a member of a non-white racial group was reason enough to be cast as a villain or a simpleton, but not the hero. </a:t>
            </a:r>
          </a:p>
          <a:p>
            <a:r>
              <a:rPr lang="en-US" b="1" dirty="0"/>
              <a:t>Whose voices are missing</a:t>
            </a:r>
            <a:r>
              <a:rPr lang="en-US" b="1" dirty="0" smtClean="0"/>
              <a:t>?</a:t>
            </a:r>
            <a:r>
              <a:rPr lang="en-US" dirty="0" smtClean="0"/>
              <a:t> </a:t>
            </a:r>
            <a:r>
              <a:rPr lang="en-US" dirty="0"/>
              <a:t>There are many voices missing from </a:t>
            </a:r>
            <a:r>
              <a:rPr lang="en-US" i="1" dirty="0"/>
              <a:t>Tom Sawyer</a:t>
            </a:r>
            <a:r>
              <a:rPr lang="en-US" dirty="0"/>
              <a:t>. Some of these voice are women, Native Americans, African-Americans, both free and slave. For these reasons, it would be a wise idea to have other books supplementing this book that contain alternative narratives of this time.</a:t>
            </a:r>
          </a:p>
          <a:p>
            <a:endParaRPr lang="en-US" dirty="0"/>
          </a:p>
          <a:p>
            <a:endParaRPr lang="en-US" b="1" dirty="0"/>
          </a:p>
          <a:p>
            <a:endParaRPr lang="en-US" dirty="0"/>
          </a:p>
        </p:txBody>
      </p:sp>
    </p:spTree>
    <p:extLst>
      <p:ext uri="{BB962C8B-B14F-4D97-AF65-F5344CB8AC3E}">
        <p14:creationId xmlns:p14="http://schemas.microsoft.com/office/powerpoint/2010/main" val="22272882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dirty="0" smtClean="0"/>
              <a:t>“Now</a:t>
            </a:r>
            <a:r>
              <a:rPr lang="en-US" dirty="0"/>
              <a:t>, that’s something LIKE! Why, it’s a million times </a:t>
            </a:r>
          </a:p>
          <a:p>
            <a:pPr marL="0" indent="0">
              <a:buNone/>
            </a:pPr>
            <a:r>
              <a:rPr lang="en-US" dirty="0" err="1"/>
              <a:t>bullier</a:t>
            </a:r>
            <a:r>
              <a:rPr lang="en-US" dirty="0"/>
              <a:t> than pirating. I’ll stick to the </a:t>
            </a:r>
            <a:r>
              <a:rPr lang="en-US" dirty="0" err="1"/>
              <a:t>widder</a:t>
            </a:r>
            <a:r>
              <a:rPr lang="en-US" dirty="0"/>
              <a:t> till I rot, Tom; </a:t>
            </a:r>
          </a:p>
          <a:p>
            <a:pPr marL="0" indent="0">
              <a:buNone/>
            </a:pPr>
            <a:r>
              <a:rPr lang="en-US" dirty="0"/>
              <a:t>and if I </a:t>
            </a:r>
            <a:r>
              <a:rPr lang="en-US" dirty="0" err="1"/>
              <a:t>git</a:t>
            </a:r>
            <a:r>
              <a:rPr lang="en-US" dirty="0"/>
              <a:t> to be a </a:t>
            </a:r>
            <a:r>
              <a:rPr lang="en-US" dirty="0" err="1"/>
              <a:t>reg’lar</a:t>
            </a:r>
            <a:r>
              <a:rPr lang="en-US" dirty="0"/>
              <a:t> ripper of a robber, and everybody </a:t>
            </a:r>
          </a:p>
          <a:p>
            <a:pPr marL="0" indent="0">
              <a:buNone/>
            </a:pPr>
            <a:r>
              <a:rPr lang="en-US" dirty="0"/>
              <a:t>talking ‘bout it, I reckon she’ll be proud she snaked me in </a:t>
            </a:r>
          </a:p>
          <a:p>
            <a:pPr marL="0" indent="0">
              <a:buNone/>
            </a:pPr>
            <a:r>
              <a:rPr lang="en-US" dirty="0"/>
              <a:t>out of the wet</a:t>
            </a:r>
            <a:r>
              <a:rPr lang="en-US" dirty="0" smtClean="0"/>
              <a:t>.”</a:t>
            </a:r>
            <a:endParaRPr lang="en-US" dirty="0"/>
          </a:p>
          <a:p>
            <a:pPr marL="0" indent="0">
              <a:buNone/>
            </a:pPr>
            <a:endParaRPr lang="en-US" dirty="0"/>
          </a:p>
        </p:txBody>
      </p:sp>
    </p:spTree>
    <p:extLst>
      <p:ext uri="{BB962C8B-B14F-4D97-AF65-F5344CB8AC3E}">
        <p14:creationId xmlns:p14="http://schemas.microsoft.com/office/powerpoint/2010/main" val="29781808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912</Words>
  <Application>Microsoft Office PowerPoint</Application>
  <PresentationFormat>Widescreen</PresentationFormat>
  <Paragraphs>36</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Teaching History With Tom Sawyer</vt:lpstr>
      <vt:lpstr>Summary</vt:lpstr>
      <vt:lpstr>Learning Strategy: The Importance of Questions </vt:lpstr>
      <vt:lpstr>Questions to ask about the passage</vt:lpstr>
      <vt:lpstr>Learning Strategy: Collecting and Interpreting Information</vt:lpstr>
      <vt:lpstr>Learning Strategy: Controversy and Inquiry</vt:lpstr>
      <vt:lpstr>Criteria</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History With Tom Sawyer</dc:title>
  <dc:creator>Microsoft account</dc:creator>
  <cp:lastModifiedBy>Microsoft account</cp:lastModifiedBy>
  <cp:revision>6</cp:revision>
  <dcterms:created xsi:type="dcterms:W3CDTF">2014-11-25T12:57:47Z</dcterms:created>
  <dcterms:modified xsi:type="dcterms:W3CDTF">2014-11-25T13:35:12Z</dcterms:modified>
</cp:coreProperties>
</file>